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350" r:id="rId3"/>
    <p:sldId id="346" r:id="rId4"/>
    <p:sldId id="347" r:id="rId5"/>
    <p:sldId id="348" r:id="rId6"/>
    <p:sldId id="349" r:id="rId7"/>
    <p:sldId id="339" r:id="rId8"/>
    <p:sldId id="322" r:id="rId9"/>
    <p:sldId id="323" r:id="rId10"/>
    <p:sldId id="325" r:id="rId11"/>
    <p:sldId id="326" r:id="rId12"/>
    <p:sldId id="327" r:id="rId13"/>
    <p:sldId id="328" r:id="rId14"/>
    <p:sldId id="337" r:id="rId15"/>
    <p:sldId id="338" r:id="rId16"/>
    <p:sldId id="331" r:id="rId17"/>
    <p:sldId id="332" r:id="rId18"/>
    <p:sldId id="333" r:id="rId19"/>
    <p:sldId id="334" r:id="rId20"/>
    <p:sldId id="335" r:id="rId21"/>
    <p:sldId id="336" r:id="rId22"/>
    <p:sldId id="340" r:id="rId23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F3C"/>
    <a:srgbClr val="FAFAFA"/>
    <a:srgbClr val="BABABA"/>
    <a:srgbClr val="FFFFFF"/>
    <a:srgbClr val="153862"/>
    <a:srgbClr val="15355E"/>
    <a:srgbClr val="F6F8F8"/>
    <a:srgbClr val="DF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7312" autoAdjust="0"/>
  </p:normalViewPr>
  <p:slideViewPr>
    <p:cSldViewPr>
      <p:cViewPr varScale="1">
        <p:scale>
          <a:sx n="112" d="100"/>
          <a:sy n="112" d="100"/>
        </p:scale>
        <p:origin x="15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D32152C-B04B-445D-B1A9-40007152107D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0929794-238A-401B-A1DC-D3056DF4757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434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29794-238A-401B-A1DC-D3056DF4757C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587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pp-fond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pp-fond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pp-fond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91" y="185130"/>
            <a:ext cx="1519662" cy="58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48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0C3B-25AA-4C26-9EE3-BE10EDA10422}" type="datetimeFigureOut">
              <a:rPr lang="es-MX" smtClean="0"/>
              <a:pPr/>
              <a:t>20/11/2018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021F-FEB8-46CE-9000-54EC945AF9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275856" y="3284984"/>
            <a:ext cx="3456384" cy="1152127"/>
          </a:xfrm>
        </p:spPr>
        <p:txBody>
          <a:bodyPr>
            <a:noAutofit/>
          </a:bodyPr>
          <a:lstStyle/>
          <a:p>
            <a:pPr algn="l"/>
            <a:r>
              <a:rPr lang="es-MX" sz="3600" b="1" dirty="0">
                <a:solidFill>
                  <a:srgbClr val="C51F3C"/>
                </a:solidFill>
                <a:latin typeface="Trajan Pro"/>
                <a:cs typeface="Trajan Pro"/>
              </a:rPr>
              <a:t>APP </a:t>
            </a:r>
            <a:r>
              <a:rPr lang="es-MX" sz="3600" b="1" dirty="0" err="1" smtClean="0">
                <a:solidFill>
                  <a:srgbClr val="C51F3C"/>
                </a:solidFill>
                <a:latin typeface="Trajan Pro"/>
                <a:cs typeface="Trajan Pro"/>
              </a:rPr>
              <a:t>RHclic</a:t>
            </a:r>
            <a:r>
              <a:rPr lang="es-MX" sz="3600" b="1" dirty="0" smtClean="0">
                <a:solidFill>
                  <a:srgbClr val="C51F3C"/>
                </a:solidFill>
                <a:latin typeface="Trajan Pro"/>
                <a:cs typeface="Trajan Pro"/>
              </a:rPr>
              <a:t/>
            </a:r>
            <a:br>
              <a:rPr lang="es-MX" sz="3600" b="1" dirty="0" smtClean="0">
                <a:solidFill>
                  <a:srgbClr val="C51F3C"/>
                </a:solidFill>
                <a:latin typeface="Trajan Pro"/>
                <a:cs typeface="Trajan Pro"/>
              </a:rPr>
            </a:b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"/>
                <a:cs typeface="Trajan Pro"/>
              </a:rPr>
              <a:t>Guía de usuario para solicitud de prestaciones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"/>
                <a:cs typeface="Trajan Pro"/>
              </a:rPr>
              <a:t/>
            </a:r>
            <a:b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"/>
                <a:cs typeface="Trajan Pro"/>
              </a:rPr>
            </a:b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3217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5736" y="476672"/>
            <a:ext cx="464400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rgbClr val="C51F3C"/>
                </a:solidFill>
                <a:latin typeface="Trajan Pro"/>
                <a:cs typeface="Trajan Pro"/>
              </a:rPr>
              <a:t>c) Condonaciones</a:t>
            </a:r>
          </a:p>
          <a:p>
            <a:pPr algn="l"/>
            <a:r>
              <a:rPr lang="es-MX" sz="1200" dirty="0" smtClean="0">
                <a:solidFill>
                  <a:srgbClr val="C51F3C"/>
                </a:solidFill>
                <a:latin typeface="Trajan Pro"/>
                <a:cs typeface="Trajan Pro"/>
              </a:rPr>
              <a:t>(nivel medio superior y superior)</a:t>
            </a:r>
            <a:endParaRPr lang="es-MX" sz="1600" dirty="0">
              <a:solidFill>
                <a:srgbClr val="C51F3C"/>
              </a:solidFill>
              <a:latin typeface="Trajan Pro"/>
              <a:cs typeface="Trajan Pro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19672" y="112474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1.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el menú principal seleccionar la opción “Servicios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6" t="1450" r="2166" b="1729"/>
          <a:stretch/>
        </p:blipFill>
        <p:spPr>
          <a:xfrm>
            <a:off x="1691681" y="1772816"/>
            <a:ext cx="239406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04048" y="10527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2.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Seleccionar la opción Condonaciones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5004048" y="1725839"/>
            <a:ext cx="2376264" cy="406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9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779912" y="2204864"/>
            <a:ext cx="388843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3.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C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uenta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con las siguientes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2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secciones:</a:t>
            </a:r>
          </a:p>
          <a:p>
            <a:pPr marL="342900" indent="-342900" algn="just">
              <a:buAutoNum type="arabicPeriod" startAt="3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Solicitar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Para iniciar el proceso de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beca.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Consultar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 Revisar el estatus de las solicitudes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enviadas.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2664296" cy="473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3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31640" y="332656"/>
            <a:ext cx="57606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4.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Para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la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condonación de pago de matrícula (UdeG), simplemente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hay que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llenar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los campos requeridos en la pantalla de captura y seleccionar la opción “Guardar”. Esto iniciará el proceso de alertas para que los responsables revisen y den seguimiento al trámite.  El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puede consultar el estado de su trámite en la sección de consultas.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51720" y="3068960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259632" y="544144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b="1" dirty="0" smtClean="0">
                <a:solidFill>
                  <a:srgbClr val="595959"/>
                </a:solidFill>
                <a:latin typeface="Myriad Pro"/>
                <a:cs typeface="Myriad Pro"/>
              </a:rPr>
              <a:t>Nota.- </a:t>
            </a:r>
            <a:r>
              <a:rPr lang="es-MX" sz="900" b="1" dirty="0">
                <a:solidFill>
                  <a:srgbClr val="595959"/>
                </a:solidFill>
                <a:latin typeface="Myriad Pro"/>
                <a:cs typeface="Myriad Pro"/>
              </a:rPr>
              <a:t>1)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En caso que el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cuente con contratos tanto administrativos como académicos entonces puede elegir bajo qué tipo de contratación desea enviar la solicitud.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/>
          <a:stretch/>
        </p:blipFill>
        <p:spPr>
          <a:xfrm>
            <a:off x="1351113" y="1380281"/>
            <a:ext cx="2304256" cy="391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/>
          <a:stretch/>
        </p:blipFill>
        <p:spPr>
          <a:xfrm>
            <a:off x="3797416" y="1380281"/>
            <a:ext cx="2335743" cy="391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1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5736" y="476672"/>
            <a:ext cx="464400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rgbClr val="C51F3C"/>
                </a:solidFill>
                <a:latin typeface="Trajan Pro"/>
                <a:cs typeface="Trajan Pro"/>
              </a:rPr>
              <a:t>d) Hoteles y Club</a:t>
            </a:r>
            <a:endParaRPr lang="es-MX" sz="1600" dirty="0">
              <a:solidFill>
                <a:srgbClr val="C51F3C"/>
              </a:solidFill>
              <a:latin typeface="Trajan Pro"/>
              <a:cs typeface="Trajan Pro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19672" y="112474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1.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el menú principal seleccionar la opción “Servicios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6" t="1450" r="2166" b="1729"/>
          <a:stretch/>
        </p:blipFill>
        <p:spPr>
          <a:xfrm>
            <a:off x="1691681" y="1772816"/>
            <a:ext cx="239406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04048" y="10527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2.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Seleccionar la opción Hoteles y Club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5003237" y="1734811"/>
            <a:ext cx="236086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6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707904" y="908720"/>
            <a:ext cx="388843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3.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C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uenta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con las siguientes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2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secciones:</a:t>
            </a:r>
          </a:p>
          <a:p>
            <a:pPr marL="342900" indent="-342900" algn="just">
              <a:buAutoNum type="arabicPeriod" startAt="3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Solicitar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Para iniciar el proceso de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beca.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Consultar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 Revisar el estatus de las solicitudes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enviadas.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2880320" cy="512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4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31640" y="332656"/>
            <a:ext cx="57606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4.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Para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la solicitud de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hospedaje en Villa Primavera y Villa Monte Carlo, simplemente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hay que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llenar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los campos requeridos en la pantalla de captura y seleccionar la opción “Guardar”. Esto iniciará el proceso de alertas para que los responsables revisen y den seguimiento al trámite.  El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puede consultar el estado de su trámite en la sección de consultas.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51720" y="3068960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485510" y="5581579"/>
            <a:ext cx="52958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b="1" dirty="0" smtClean="0">
                <a:solidFill>
                  <a:srgbClr val="595959"/>
                </a:solidFill>
                <a:latin typeface="Myriad Pro"/>
                <a:cs typeface="Myriad Pro"/>
              </a:rPr>
              <a:t>Notas:</a:t>
            </a:r>
          </a:p>
          <a:p>
            <a:pPr marL="228600" indent="-228600" algn="just">
              <a:buAutoNum type="arabicParenR"/>
            </a:pP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Es necesario realizar la reservación antes de realizar la solicitud. </a:t>
            </a:r>
          </a:p>
          <a:p>
            <a:pPr marL="228600" indent="-228600" algn="just">
              <a:buAutoNum type="arabicParenR"/>
            </a:pP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El número de cortesías esta sujeto a lo establecido en los contratos colectivos.</a:t>
            </a:r>
          </a:p>
          <a:p>
            <a:pPr marL="228600" indent="-228600" algn="just">
              <a:buAutoNum type="arabicParenR" startAt="3"/>
            </a:pP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En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caso que el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cuente con contratos tanto administrativos como académicos entonces </a:t>
            </a:r>
            <a:endParaRPr lang="es-MX" sz="900" dirty="0" smtClean="0">
              <a:solidFill>
                <a:srgbClr val="595959"/>
              </a:solidFill>
              <a:latin typeface="Myriad Pro"/>
              <a:cs typeface="Myriad Pro"/>
            </a:endParaRPr>
          </a:p>
          <a:p>
            <a:pPr algn="just"/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          puede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elegir bajo qué tipo de contratación desea enviar la solicitud.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/>
          <a:stretch/>
        </p:blipFill>
        <p:spPr>
          <a:xfrm>
            <a:off x="4244682" y="1412776"/>
            <a:ext cx="2415550" cy="404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50" y="1412776"/>
            <a:ext cx="2334970" cy="398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5736" y="476672"/>
            <a:ext cx="464400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rgbClr val="C51F3C"/>
                </a:solidFill>
                <a:latin typeface="Trajan Pro"/>
                <a:cs typeface="Trajan Pro"/>
              </a:rPr>
              <a:t>e</a:t>
            </a:r>
            <a:r>
              <a:rPr lang="es-MX" sz="1600" dirty="0" smtClean="0">
                <a:solidFill>
                  <a:srgbClr val="C51F3C"/>
                </a:solidFill>
                <a:latin typeface="Trajan Pro"/>
                <a:cs typeface="Trajan Pro"/>
              </a:rPr>
              <a:t>) Preferencias de Horario</a:t>
            </a:r>
            <a:endParaRPr lang="es-MX" sz="1600" dirty="0">
              <a:solidFill>
                <a:srgbClr val="C51F3C"/>
              </a:solidFill>
              <a:latin typeface="Trajan Pro"/>
              <a:cs typeface="Trajan Pro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19672" y="112474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1.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el menú principal seleccionar la opción “Servicios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6" t="1450" r="2166" b="1729"/>
          <a:stretch/>
        </p:blipFill>
        <p:spPr>
          <a:xfrm>
            <a:off x="1691681" y="1772816"/>
            <a:ext cx="239406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04048" y="10527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2.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Seleccionar la opción Preferencias de Horario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/>
          <a:stretch/>
        </p:blipFill>
        <p:spPr>
          <a:xfrm>
            <a:off x="5004047" y="1772816"/>
            <a:ext cx="2407789" cy="409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1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707904" y="908720"/>
            <a:ext cx="388843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3.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C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uenta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con las siguientes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2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secciones:</a:t>
            </a:r>
          </a:p>
          <a:p>
            <a:pPr marL="342900" indent="-342900" algn="just">
              <a:buAutoNum type="arabicPeriod" startAt="3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Solicitar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Para iniciar el proceso de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beca.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Consultar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 Revisar el estatus de las solicitudes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enviadas.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467544" y="836712"/>
            <a:ext cx="2952328" cy="504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31640" y="332656"/>
            <a:ext cx="57606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4.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Para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la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preferencias de horario simplemente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hay que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llenar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los campos requeridos en la pantalla de captura y seleccionar la opción “Guardar”. Esto iniciará el proceso de alertas para que los responsables revisen y den seguimiento al trámite.  El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puede consultar el estado de su trámite en la sección de consultas.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59632" y="544144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b="1" dirty="0" smtClean="0">
                <a:solidFill>
                  <a:srgbClr val="595959"/>
                </a:solidFill>
                <a:latin typeface="Myriad Pro"/>
                <a:cs typeface="Myriad Pro"/>
              </a:rPr>
              <a:t>Nota.- </a:t>
            </a:r>
            <a:r>
              <a:rPr lang="es-MX" sz="900" b="1" dirty="0">
                <a:solidFill>
                  <a:srgbClr val="595959"/>
                </a:solidFill>
                <a:latin typeface="Myriad Pro"/>
                <a:cs typeface="Myriad Pro"/>
              </a:rPr>
              <a:t>1)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En caso que el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cuente con contratos tanto administrativos como académicos entonces puede elegir bajo qué tipo de contratación desea enviar la solicitud.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4709" r="5693" b="40612"/>
          <a:stretch/>
        </p:blipFill>
        <p:spPr>
          <a:xfrm>
            <a:off x="1475657" y="1700808"/>
            <a:ext cx="20842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58048" r="5693" b="3167"/>
          <a:stretch/>
        </p:blipFill>
        <p:spPr>
          <a:xfrm>
            <a:off x="4240723" y="1988839"/>
            <a:ext cx="2512961" cy="258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0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5736" y="476672"/>
            <a:ext cx="464400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rgbClr val="C51F3C"/>
                </a:solidFill>
                <a:latin typeface="Trajan Pro"/>
                <a:cs typeface="Trajan Pro"/>
              </a:rPr>
              <a:t>f) Alberca y Gimnasio</a:t>
            </a:r>
            <a:endParaRPr lang="es-MX" sz="1600" dirty="0">
              <a:solidFill>
                <a:srgbClr val="C51F3C"/>
              </a:solidFill>
              <a:latin typeface="Trajan Pro"/>
              <a:cs typeface="Trajan Pro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19672" y="112474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1.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el menú principal seleccionar la opción “Servicios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6" t="1450" r="2166" b="1729"/>
          <a:stretch/>
        </p:blipFill>
        <p:spPr>
          <a:xfrm>
            <a:off x="1691681" y="1772816"/>
            <a:ext cx="239406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04048" y="10527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2.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Seleccionar la opción Alberca y Gimnasio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/>
          <a:stretch/>
        </p:blipFill>
        <p:spPr>
          <a:xfrm>
            <a:off x="5004048" y="1712434"/>
            <a:ext cx="2410778" cy="409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4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131841" y="1951882"/>
            <a:ext cx="4464495" cy="936402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solidFill>
                  <a:srgbClr val="C51F3C"/>
                </a:solidFill>
                <a:latin typeface="Trajan Pro"/>
                <a:cs typeface="Trajan Pro"/>
              </a:rPr>
              <a:t>A) </a:t>
            </a:r>
            <a:r>
              <a:rPr lang="es-MX" sz="1600" dirty="0" smtClean="0">
                <a:solidFill>
                  <a:srgbClr val="C51F3C"/>
                </a:solidFill>
                <a:latin typeface="Trajan Pro"/>
                <a:cs typeface="Trajan Pro"/>
              </a:rPr>
              <a:t>DESCARGA LA APLICACIÓN</a:t>
            </a:r>
            <a:endParaRPr lang="es-MX" sz="1600" dirty="0">
              <a:solidFill>
                <a:srgbClr val="C51F3C"/>
              </a:solidFill>
              <a:latin typeface="Trajan Pro"/>
              <a:cs typeface="Trajan Pro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31840" y="2420888"/>
            <a:ext cx="43204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1.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Búscanos en tu tienda (Play Store o App Store) como </a:t>
            </a:r>
            <a:r>
              <a:rPr lang="es-MX" sz="1400" dirty="0" err="1" smtClean="0">
                <a:solidFill>
                  <a:srgbClr val="595959"/>
                </a:solidFill>
                <a:latin typeface="Myriad Pro"/>
                <a:cs typeface="Myriad Pro"/>
              </a:rPr>
              <a:t>Rhclic</a:t>
            </a:r>
            <a:r>
              <a:rPr lang="es-MX" sz="1400" dirty="0">
                <a:solidFill>
                  <a:srgbClr val="595959"/>
                </a:solidFill>
                <a:latin typeface="Myriad Pro"/>
                <a:cs typeface="Myriad Pro"/>
              </a:rPr>
              <a:t>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y s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elecciona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la opción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instalar.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sp>
        <p:nvSpPr>
          <p:cNvPr id="9" name="Rectángulo: esquinas redondeadas 8"/>
          <p:cNvSpPr/>
          <p:nvPr/>
        </p:nvSpPr>
        <p:spPr>
          <a:xfrm>
            <a:off x="1115616" y="2492896"/>
            <a:ext cx="792088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501688" y="1268760"/>
            <a:ext cx="2510273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8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779912" y="2204864"/>
            <a:ext cx="388843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3.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C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uenta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con las siguientes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2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secciones:</a:t>
            </a:r>
          </a:p>
          <a:p>
            <a:pPr marL="342900" indent="-342900" algn="just">
              <a:buAutoNum type="arabicPeriod" startAt="3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Solicitar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Para iniciar el proceso de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beca.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Consultar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 Revisar el estatus de las solicitudes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enviadas.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448272" cy="43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1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31640" y="332656"/>
            <a:ext cx="57606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4.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Para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la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alberca y gimnasio simplemente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hay que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llenar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los campos requeridos en la pantalla de captura y seleccionar la opción “Guardar”. Esto iniciará el proceso de alertas para que los responsables revisen y den seguimiento al trámite.  El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puede consultar el estado de su trámite en la sección de consultas.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51720" y="3068960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259632" y="544144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b="1" dirty="0" smtClean="0">
                <a:solidFill>
                  <a:srgbClr val="595959"/>
                </a:solidFill>
                <a:latin typeface="Myriad Pro"/>
                <a:cs typeface="Myriad Pro"/>
              </a:rPr>
              <a:t>Nota.- </a:t>
            </a:r>
            <a:r>
              <a:rPr lang="es-MX" sz="900" b="1" dirty="0">
                <a:solidFill>
                  <a:srgbClr val="595959"/>
                </a:solidFill>
                <a:latin typeface="Myriad Pro"/>
                <a:cs typeface="Myriad Pro"/>
              </a:rPr>
              <a:t>1)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En caso que el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cuente con contratos tanto administrativos como académicos entonces puede elegir bajo qué tipo de contratación desea enviar la solicitud.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2232248" cy="396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/>
          <a:stretch/>
        </p:blipFill>
        <p:spPr>
          <a:xfrm>
            <a:off x="1462541" y="1340768"/>
            <a:ext cx="2317371" cy="396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5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51720" y="3068960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729"/>
            <a:ext cx="9144000" cy="341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5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"/>
          <a:stretch/>
        </p:blipFill>
        <p:spPr>
          <a:xfrm>
            <a:off x="647700" y="2137217"/>
            <a:ext cx="1793537" cy="301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65" y="2137217"/>
            <a:ext cx="1698736" cy="301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29" y="2139651"/>
            <a:ext cx="1692642" cy="300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98" y="2132856"/>
            <a:ext cx="1692642" cy="300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6210" y="116632"/>
            <a:ext cx="63002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2.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Al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abrir la aplicación se mostrará una pantalla de inicio con el Escudo de la Universidad de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Guadalajara, posteriormente desplegará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3 pantallas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con la introducción.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El usuario puede seleccionar la opción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“Saltar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” para ir directamente al registro o navegar a través de las pantallas hasta que aparezca la opción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“Continuar”.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020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755576" y="476672"/>
            <a:ext cx="223224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3.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Para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U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suarios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que por primera vez ingresan a la a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pp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es necesario seleccionar la opción “Registrarse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/>
          <a:stretch/>
        </p:blipFill>
        <p:spPr>
          <a:xfrm>
            <a:off x="846683" y="2181263"/>
            <a:ext cx="2141141" cy="364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347864" y="476672"/>
            <a:ext cx="2376264" cy="86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4.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la pantalla de registro es necesario introducir el código del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Trabajador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y seleccionar la opción “Verificar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940152" y="476672"/>
            <a:ext cx="230425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5.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Se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recibirá un correo electrónico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(el cual esta registrado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en su ficha básica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),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con una clave de verificación la cual debe ingresar y seleccionar la opción “Verificar”.  En caso de no recibir la clave seleccionar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“Solicitar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otra clave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8629" t="2441" r="6130" b="2441"/>
          <a:stretch/>
        </p:blipFill>
        <p:spPr>
          <a:xfrm>
            <a:off x="6084167" y="2181264"/>
            <a:ext cx="2082485" cy="365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973" t="2319" r="2973" b="1878"/>
          <a:stretch/>
        </p:blipFill>
        <p:spPr>
          <a:xfrm>
            <a:off x="3427012" y="2204864"/>
            <a:ext cx="215691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755576" y="260648"/>
            <a:ext cx="32403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6.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Si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la clave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de verificación que se ingresó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correcta,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entonces se mostrará la pantalla para generar la contraseña del usuario. La contraseña debe ser capturada 2 veces para ser confirmada y por lo menos debe tener 5 caracteres. 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788024" y="14759"/>
            <a:ext cx="22322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7.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Para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continuar con el registro es necesario leer y aceptar los términos y condiciones.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/>
          <a:stretch/>
        </p:blipFill>
        <p:spPr>
          <a:xfrm>
            <a:off x="1187624" y="1700808"/>
            <a:ext cx="2407159" cy="409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/>
          <a:stretch/>
        </p:blipFill>
        <p:spPr>
          <a:xfrm>
            <a:off x="4644008" y="1700808"/>
            <a:ext cx="2431051" cy="409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9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259632" y="476672"/>
            <a:ext cx="252028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8.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Una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vez aceptados los términos y condiciones entonces seleccionar “Registrarse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72000" y="590823"/>
            <a:ext cx="2448272" cy="987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</a:rPr>
              <a:t>9. </a:t>
            </a:r>
            <a:r>
              <a:rPr lang="es-MX" sz="1200" dirty="0">
                <a:solidFill>
                  <a:srgbClr val="595959"/>
                </a:solidFill>
                <a:latin typeface="Myriad Pro"/>
              </a:rPr>
              <a:t>¡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Bienvenido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! Ahora podrás disfrutar de los beneficios que te ofrece la aplicación de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la Coordinación General de Recursos Humanos.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/>
          <a:stretch/>
        </p:blipFill>
        <p:spPr>
          <a:xfrm>
            <a:off x="1300745" y="1577863"/>
            <a:ext cx="2407159" cy="409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77" t="1730" r="2877" b="1449"/>
          <a:stretch/>
        </p:blipFill>
        <p:spPr>
          <a:xfrm>
            <a:off x="4716017" y="1628801"/>
            <a:ext cx="235846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9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95536" y="329883"/>
            <a:ext cx="464400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rgbClr val="C51F3C"/>
                </a:solidFill>
                <a:latin typeface="Trajan Pro"/>
                <a:cs typeface="Trajan Pro"/>
              </a:rPr>
              <a:t>Pantalla principal</a:t>
            </a:r>
            <a:endParaRPr lang="es-MX" sz="1600" dirty="0">
              <a:solidFill>
                <a:srgbClr val="C51F3C"/>
              </a:solidFill>
              <a:latin typeface="Trajan Pro"/>
              <a:cs typeface="Trajan Pro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59832" y="1916832"/>
            <a:ext cx="3816424" cy="2952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b="1" cap="small" dirty="0" smtClean="0">
                <a:solidFill>
                  <a:srgbClr val="595959"/>
                </a:solidFill>
                <a:latin typeface="Myriad Pro"/>
                <a:cs typeface="Myriad Pro"/>
              </a:rPr>
              <a:t>Introducción</a:t>
            </a:r>
          </a:p>
          <a:p>
            <a:pPr algn="just"/>
            <a:endParaRPr lang="es-MX" sz="1400" b="1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algn="just"/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En el </a:t>
            </a:r>
            <a:r>
              <a:rPr lang="es-MX" sz="1400" dirty="0">
                <a:solidFill>
                  <a:srgbClr val="595959"/>
                </a:solidFill>
                <a:latin typeface="Myriad Pro"/>
                <a:cs typeface="Myriad Pro"/>
              </a:rPr>
              <a:t>menú principal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se mostrarán las opciones para que puedas seleccionar el programa que deseas consultar.</a:t>
            </a:r>
          </a:p>
          <a:p>
            <a:pPr algn="just"/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algn="just"/>
            <a:r>
              <a:rPr lang="es-MX" sz="900" b="1" dirty="0" smtClean="0">
                <a:solidFill>
                  <a:srgbClr val="595959"/>
                </a:solidFill>
                <a:latin typeface="Myriad Pro"/>
                <a:cs typeface="Myriad Pro"/>
              </a:rPr>
              <a:t>Nota: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En la opción de “</a:t>
            </a:r>
            <a:r>
              <a:rPr lang="es-MX" sz="900" i="1" dirty="0" smtClean="0">
                <a:solidFill>
                  <a:srgbClr val="595959"/>
                </a:solidFill>
                <a:latin typeface="Myriad Pro"/>
                <a:cs typeface="Myriad Pro"/>
              </a:rPr>
              <a:t>servicios”,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las  solicitudes están sujetas a los periodos establecidos para su inscripción,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por lo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que es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posible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que al seleccionarla se </a:t>
            </a:r>
            <a:r>
              <a:rPr lang="es-MX" sz="900" dirty="0">
                <a:solidFill>
                  <a:srgbClr val="595959"/>
                </a:solidFill>
                <a:latin typeface="Myriad Pro"/>
                <a:cs typeface="Myriad Pro"/>
              </a:rPr>
              <a:t>muestre el mensaje </a:t>
            </a:r>
            <a:r>
              <a:rPr lang="es-MX" sz="900" i="1" dirty="0">
                <a:solidFill>
                  <a:srgbClr val="595959"/>
                </a:solidFill>
                <a:latin typeface="Myriad Pro"/>
                <a:cs typeface="Myriad Pro"/>
              </a:rPr>
              <a:t>“opción no disponible por el momento</a:t>
            </a:r>
            <a:r>
              <a:rPr lang="es-MX" sz="900" i="1" dirty="0" smtClean="0">
                <a:solidFill>
                  <a:srgbClr val="595959"/>
                </a:solidFill>
                <a:latin typeface="Myriad Pro"/>
                <a:cs typeface="Myriad Pro"/>
              </a:rPr>
              <a:t>”. </a:t>
            </a:r>
            <a:r>
              <a:rPr lang="es-MX" sz="900" dirty="0" smtClean="0">
                <a:solidFill>
                  <a:srgbClr val="595959"/>
                </a:solidFill>
                <a:latin typeface="Myriad Pro"/>
                <a:cs typeface="Myriad Pro"/>
              </a:rPr>
              <a:t>Cabe señalar que las prestaciones estarán sujetas a los requisitos descritos en los contratos colectivos de trabajo del STAUdeG y SUTUdeG.</a:t>
            </a:r>
            <a:endParaRPr lang="es-MX" sz="9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66" t="1450" r="2166" b="1729"/>
          <a:stretch/>
        </p:blipFill>
        <p:spPr>
          <a:xfrm>
            <a:off x="467544" y="1340768"/>
            <a:ext cx="2304256" cy="388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5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5736" y="476672"/>
            <a:ext cx="464400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rgbClr val="C51F3C"/>
                </a:solidFill>
                <a:latin typeface="Trajan Pro"/>
                <a:cs typeface="Trajan Pro"/>
              </a:rPr>
              <a:t>b) </a:t>
            </a:r>
            <a:r>
              <a:rPr lang="es-MX" sz="1600" dirty="0">
                <a:solidFill>
                  <a:srgbClr val="C51F3C"/>
                </a:solidFill>
                <a:latin typeface="Trajan Pro"/>
                <a:cs typeface="Trajan Pro"/>
              </a:rPr>
              <a:t>Solicitar una beca Proulex/Comlex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19672" y="112474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1.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el menú principal seleccionar la opción “Servicios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”.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6" t="1450" r="2166" b="1729"/>
          <a:stretch/>
        </p:blipFill>
        <p:spPr>
          <a:xfrm>
            <a:off x="1691681" y="1772816"/>
            <a:ext cx="239406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04048" y="10527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2.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Seleccionar la opción Idiomas y Cómputo.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4932040" y="1772816"/>
            <a:ext cx="2423451" cy="409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779912" y="2204864"/>
            <a:ext cx="388843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400" b="1" dirty="0" smtClean="0">
                <a:solidFill>
                  <a:srgbClr val="595959"/>
                </a:solidFill>
                <a:latin typeface="Myriad Pro"/>
                <a:cs typeface="Myriad Pro"/>
              </a:rPr>
              <a:t>3. </a:t>
            </a:r>
            <a:r>
              <a:rPr lang="es-MX" sz="1400" dirty="0" smtClean="0">
                <a:solidFill>
                  <a:srgbClr val="595959"/>
                </a:solidFill>
                <a:latin typeface="Myriad Pro"/>
                <a:cs typeface="Myriad Pro"/>
              </a:rPr>
              <a:t>C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uenta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con las siguientes 3 secciones:</a:t>
            </a:r>
          </a:p>
          <a:p>
            <a:pPr marL="342900" indent="-342900" algn="just">
              <a:buAutoNum type="arabicPeriod" startAt="3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Solicitar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Para iniciar el proceso de solicitud de una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beca.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Consultar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 Revisar el estatus de las solicitudes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enviadas.</a:t>
            </a:r>
          </a:p>
          <a:p>
            <a:pPr algn="just"/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 </a:t>
            </a:r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rgbClr val="595959"/>
                </a:solidFill>
                <a:latin typeface="Myriad Pro"/>
                <a:cs typeface="Myriad Pro"/>
              </a:rPr>
              <a:t>Calendarios</a:t>
            </a:r>
            <a:r>
              <a:rPr lang="es-MX" sz="1200" b="1" dirty="0">
                <a:solidFill>
                  <a:srgbClr val="595959"/>
                </a:solidFill>
                <a:latin typeface="Myriad Pro"/>
                <a:cs typeface="Myriad Pro"/>
              </a:rPr>
              <a:t>: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 Consulta </a:t>
            </a:r>
            <a:r>
              <a:rPr lang="es-MX" sz="1200" dirty="0">
                <a:solidFill>
                  <a:srgbClr val="595959"/>
                </a:solidFill>
                <a:latin typeface="Myriad Pro"/>
                <a:cs typeface="Myriad Pro"/>
              </a:rPr>
              <a:t>de los calendarios de la oferta académica los cursos Proulex y </a:t>
            </a:r>
            <a:r>
              <a:rPr lang="es-MX" sz="1200" dirty="0" smtClean="0">
                <a:solidFill>
                  <a:srgbClr val="595959"/>
                </a:solidFill>
                <a:latin typeface="Myriad Pro"/>
                <a:cs typeface="Myriad Pro"/>
              </a:rPr>
              <a:t>Comlex.</a:t>
            </a:r>
          </a:p>
          <a:p>
            <a:pPr algn="just"/>
            <a:endParaRPr lang="es-MX" sz="1200" dirty="0">
              <a:solidFill>
                <a:srgbClr val="595959"/>
              </a:solidFill>
              <a:latin typeface="Myriad Pro"/>
              <a:cs typeface="Myriad Pr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1272724" y="1412776"/>
            <a:ext cx="2291164" cy="383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10014</TotalTime>
  <Words>1053</Words>
  <Application>Microsoft Office PowerPoint</Application>
  <PresentationFormat>Presentación en pantalla (4:3)</PresentationFormat>
  <Paragraphs>73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Myriad Pro</vt:lpstr>
      <vt:lpstr>Trajan Pro</vt:lpstr>
      <vt:lpstr>Tema de Office</vt:lpstr>
      <vt:lpstr>APP RHclic Guía de usuario para solicitud de prestaciones </vt:lpstr>
      <vt:lpstr>A) DESCARGA LA APLICACIÓN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</dc:creator>
  <cp:lastModifiedBy>Lic. Alejandro C</cp:lastModifiedBy>
  <cp:revision>638</cp:revision>
  <cp:lastPrinted>2017-08-25T22:56:21Z</cp:lastPrinted>
  <dcterms:created xsi:type="dcterms:W3CDTF">2012-05-17T21:43:12Z</dcterms:created>
  <dcterms:modified xsi:type="dcterms:W3CDTF">2018-11-20T21:12:51Z</dcterms:modified>
</cp:coreProperties>
</file>